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63024-8994-4BDF-90AB-4843CB7F02AD}" type="datetimeFigureOut">
              <a:rPr lang="fr-CH" smtClean="0"/>
              <a:t>02.09.2014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15AC5-279A-457B-B93A-5A10FE32A1E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15862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15AC5-279A-457B-B93A-5A10FE32A1E3}" type="slidenum">
              <a:rPr lang="fr-CH" smtClean="0"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91278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4339-D0F8-44CD-9B35-741E2F7DE5F3}" type="datetime1">
              <a:rPr lang="fr-CH" smtClean="0"/>
              <a:t>02.09.2014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6FA1-58A5-4979-8579-38B9772CD45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0880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8283-6B11-4DBB-9B60-BE548DDB4F1E}" type="datetime1">
              <a:rPr lang="fr-CH" smtClean="0"/>
              <a:t>02.09.2014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6FA1-58A5-4979-8579-38B9772CD45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95274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B6D7-50A2-4F48-ADB7-DD66090F2982}" type="datetime1">
              <a:rPr lang="fr-CH" smtClean="0"/>
              <a:t>02.09.2014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6FA1-58A5-4979-8579-38B9772CD45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03116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7CD4-E16C-4874-A176-B993751AE317}" type="datetime1">
              <a:rPr lang="fr-CH" smtClean="0"/>
              <a:t>02.09.2014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6FA1-58A5-4979-8579-38B9772CD45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22706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EB7AD-9799-4BF2-956C-A5271FB39ADE}" type="datetime1">
              <a:rPr lang="fr-CH" smtClean="0"/>
              <a:t>02.09.2014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6FA1-58A5-4979-8579-38B9772CD45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4429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D607-56A1-45D2-B4C6-E85984D9F964}" type="datetime1">
              <a:rPr lang="fr-CH" smtClean="0"/>
              <a:t>02.09.2014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6FA1-58A5-4979-8579-38B9772CD45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84032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B346-A151-41DB-8F72-63197BED0583}" type="datetime1">
              <a:rPr lang="fr-CH" smtClean="0"/>
              <a:t>02.09.2014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6FA1-58A5-4979-8579-38B9772CD45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7122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CD766-E3DE-4423-A6AB-7FB137875122}" type="datetime1">
              <a:rPr lang="fr-CH" smtClean="0"/>
              <a:t>02.09.2014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6FA1-58A5-4979-8579-38B9772CD45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2590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F8F4-A60D-42F5-B2F0-15EB9C44DF18}" type="datetime1">
              <a:rPr lang="fr-CH" smtClean="0"/>
              <a:t>02.09.2014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6FA1-58A5-4979-8579-38B9772CD45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3134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FC22-00A3-47AF-BB95-1F440A1BD9AC}" type="datetime1">
              <a:rPr lang="fr-CH" smtClean="0"/>
              <a:t>02.09.2014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6FA1-58A5-4979-8579-38B9772CD45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15178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7347-2824-4FC6-BD13-A6DB901E76D4}" type="datetime1">
              <a:rPr lang="fr-CH" smtClean="0"/>
              <a:t>02.09.2014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6FA1-58A5-4979-8579-38B9772CD45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9592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311BE-B09E-427F-9F95-7AD0EE89A665}" type="datetime1">
              <a:rPr lang="fr-CH" smtClean="0"/>
              <a:t>02.09.2014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06FA1-58A5-4979-8579-38B9772CD45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7473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/>
          </a:bodyPr>
          <a:lstStyle/>
          <a:p>
            <a:r>
              <a:rPr lang="en-GB" b="1" dirty="0" smtClean="0"/>
              <a:t>Incompleteness </a:t>
            </a:r>
            <a:r>
              <a:rPr lang="en-GB" b="1" smtClean="0"/>
              <a:t>and </a:t>
            </a:r>
            <a:r>
              <a:rPr lang="en-GB" b="1" smtClean="0"/>
              <a:t>Resilience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dirty="0" smtClean="0"/>
              <a:t> A presentation for the XXVIII </a:t>
            </a:r>
            <a:r>
              <a:rPr lang="en-GB" sz="3200" dirty="0" smtClean="0"/>
              <a:t>Colloquium </a:t>
            </a:r>
            <a:r>
              <a:rPr lang="en-GB" sz="3200" dirty="0" smtClean="0"/>
              <a:t>of the </a:t>
            </a:r>
            <a:r>
              <a:rPr lang="en-GB" sz="3200" dirty="0" err="1" smtClean="0"/>
              <a:t>IACST</a:t>
            </a:r>
            <a:endParaRPr lang="en-GB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smtClean="0"/>
              <a:t>Marc </a:t>
            </a:r>
            <a:r>
              <a:rPr lang="fr-CH" dirty="0" err="1" smtClean="0"/>
              <a:t>Surchat</a:t>
            </a:r>
            <a:endParaRPr lang="fr-CH" dirty="0" smtClean="0"/>
          </a:p>
          <a:p>
            <a:r>
              <a:rPr lang="fr-CH" dirty="0" smtClean="0"/>
              <a:t>29. August 2014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6FA1-58A5-4979-8579-38B9772CD45B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4399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Institutions and incompleteness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6FA1-58A5-4979-8579-38B9772CD45B}" type="slidenum">
              <a:rPr lang="fr-CH" smtClean="0"/>
              <a:t>10</a:t>
            </a:fld>
            <a:endParaRPr lang="fr-CH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628800"/>
            <a:ext cx="2476500" cy="2667000"/>
          </a:xfr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140968"/>
            <a:ext cx="5120911" cy="2597033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4067943" y="1325086"/>
            <a:ext cx="492532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Institutions:</a:t>
            </a:r>
            <a:br>
              <a:rPr lang="en-US" sz="2800" dirty="0" smtClean="0"/>
            </a:br>
            <a:r>
              <a:rPr lang="en-US" sz="2800" dirty="0" smtClean="0"/>
              <a:t>Markets, Hierarchies, Networks, </a:t>
            </a:r>
            <a:br>
              <a:rPr lang="en-US" sz="2800" dirty="0" smtClean="0"/>
            </a:br>
            <a:r>
              <a:rPr lang="en-US" sz="2800" dirty="0" smtClean="0"/>
              <a:t>but many Social &amp; Political </a:t>
            </a:r>
            <a:br>
              <a:rPr lang="en-US" sz="2800" dirty="0" smtClean="0"/>
            </a:br>
            <a:r>
              <a:rPr lang="en-US" sz="2800" dirty="0" smtClean="0"/>
              <a:t>Institutions are auto-referential</a:t>
            </a:r>
            <a:endParaRPr lang="en-US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971600" y="5013176"/>
            <a:ext cx="2457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800" dirty="0" smtClean="0"/>
              <a:t>The real world: </a:t>
            </a:r>
            <a:endParaRPr lang="fr-CH" sz="2800" dirty="0"/>
          </a:p>
        </p:txBody>
      </p:sp>
    </p:spTree>
    <p:extLst>
      <p:ext uri="{BB962C8B-B14F-4D97-AF65-F5344CB8AC3E}">
        <p14:creationId xmlns:p14="http://schemas.microsoft.com/office/powerpoint/2010/main" val="115784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Institutions and incompleteness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6FA1-58A5-4979-8579-38B9772CD45B}" type="slidenum">
              <a:rPr lang="fr-CH" smtClean="0"/>
              <a:t>11</a:t>
            </a:fld>
            <a:endParaRPr lang="fr-CH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Social &amp; Political </a:t>
            </a:r>
            <a:r>
              <a:rPr lang="en-GB" dirty="0"/>
              <a:t>I</a:t>
            </a:r>
            <a:r>
              <a:rPr lang="en-GB" dirty="0" smtClean="0"/>
              <a:t>nstitutions </a:t>
            </a:r>
            <a:r>
              <a:rPr lang="en-GB" dirty="0" smtClean="0"/>
              <a:t>are </a:t>
            </a:r>
            <a:r>
              <a:rPr lang="en-GB" dirty="0" smtClean="0"/>
              <a:t>often arbitrary </a:t>
            </a:r>
            <a:r>
              <a:rPr lang="en-GB" dirty="0" smtClean="0"/>
              <a:t>(Arrow theorem</a:t>
            </a:r>
            <a:r>
              <a:rPr lang="en-GB" dirty="0" smtClean="0"/>
              <a:t>), when </a:t>
            </a:r>
            <a:r>
              <a:rPr lang="en-GB" dirty="0"/>
              <a:t>t</a:t>
            </a:r>
            <a:r>
              <a:rPr lang="en-GB" dirty="0" smtClean="0"/>
              <a:t>hey go beyond bilateral </a:t>
            </a:r>
            <a:r>
              <a:rPr lang="en-GB" dirty="0" smtClean="0"/>
              <a:t>relations (at least 3 persons involved). </a:t>
            </a:r>
          </a:p>
          <a:p>
            <a:r>
              <a:rPr lang="en-GB" dirty="0" smtClean="0"/>
              <a:t>They are favourable to human development when they have a bias toward openness, </a:t>
            </a:r>
          </a:p>
          <a:p>
            <a:r>
              <a:rPr lang="en-GB" dirty="0"/>
              <a:t>T</a:t>
            </a:r>
            <a:r>
              <a:rPr lang="en-GB" dirty="0" smtClean="0"/>
              <a:t>hey give coherence, “meaning” and incentives to humans for searching their completeness </a:t>
            </a:r>
            <a:r>
              <a:rPr lang="en-GB" dirty="0" smtClean="0"/>
              <a:t>(which is possible </a:t>
            </a:r>
            <a:r>
              <a:rPr lang="en-GB" dirty="0" smtClean="0"/>
              <a:t>only in God with the Holy Spirit) sometimes by taking risks</a:t>
            </a:r>
          </a:p>
          <a:p>
            <a:r>
              <a:rPr lang="en-GB" dirty="0" smtClean="0"/>
              <a:t>They are very diversified and extended today (politics, </a:t>
            </a:r>
            <a:r>
              <a:rPr lang="en-GB" dirty="0" err="1" smtClean="0"/>
              <a:t>aso</a:t>
            </a:r>
            <a:r>
              <a:rPr lang="en-GB" dirty="0" smtClean="0"/>
              <a:t>…). The most important is the family.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48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Institutions and incompleteness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6FA1-58A5-4979-8579-38B9772CD45B}" type="slidenum">
              <a:rPr lang="fr-CH" smtClean="0"/>
              <a:t>12</a:t>
            </a:fld>
            <a:endParaRPr lang="fr-CH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12776"/>
            <a:ext cx="3638550" cy="5010150"/>
          </a:xfrm>
        </p:spPr>
      </p:pic>
      <p:sp>
        <p:nvSpPr>
          <p:cNvPr id="7" name="ZoneTexte 6"/>
          <p:cNvSpPr txBox="1"/>
          <p:nvPr/>
        </p:nvSpPr>
        <p:spPr>
          <a:xfrm>
            <a:off x="5004048" y="1772816"/>
            <a:ext cx="363638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Homo </a:t>
            </a:r>
            <a:r>
              <a:rPr lang="en-US" sz="3200" dirty="0" err="1" smtClean="0"/>
              <a:t>Kantensis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as the only socially </a:t>
            </a:r>
            <a:br>
              <a:rPr lang="en-US" sz="3200" dirty="0" smtClean="0"/>
            </a:br>
            <a:r>
              <a:rPr lang="en-US" sz="3200" dirty="0" smtClean="0"/>
              <a:t>stable alternative </a:t>
            </a:r>
            <a:br>
              <a:rPr lang="en-US" sz="3200" dirty="0" smtClean="0"/>
            </a:br>
            <a:r>
              <a:rPr lang="en-US" sz="3200" dirty="0" smtClean="0"/>
              <a:t>to the Homo </a:t>
            </a:r>
            <a:br>
              <a:rPr lang="en-US" sz="3200" dirty="0" smtClean="0"/>
            </a:br>
            <a:r>
              <a:rPr lang="en-US" sz="3200" dirty="0" err="1" smtClean="0"/>
              <a:t>Oeconomicus</a:t>
            </a:r>
            <a:r>
              <a:rPr lang="en-US" sz="3200" dirty="0" smtClean="0"/>
              <a:t>. </a:t>
            </a:r>
            <a:br>
              <a:rPr lang="en-US" sz="3200" dirty="0" smtClean="0"/>
            </a:br>
            <a:r>
              <a:rPr lang="en-US" sz="3200" dirty="0" smtClean="0"/>
              <a:t>The Homo </a:t>
            </a:r>
            <a:r>
              <a:rPr lang="en-US" sz="3200" dirty="0" err="1" smtClean="0"/>
              <a:t>Kantensis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requires high-quality</a:t>
            </a:r>
            <a:br>
              <a:rPr lang="en-US" sz="3200" dirty="0" smtClean="0"/>
            </a:br>
            <a:r>
              <a:rPr lang="en-US" sz="3200" dirty="0" smtClean="0"/>
              <a:t>Institutions </a:t>
            </a:r>
            <a:br>
              <a:rPr lang="en-US" sz="3200" dirty="0" smtClean="0"/>
            </a:br>
            <a:r>
              <a:rPr lang="en-US" sz="3200" dirty="0" smtClean="0"/>
              <a:t>in order to exist.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9029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Institutions and social problems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6FA1-58A5-4979-8579-38B9772CD45B}" type="slidenum">
              <a:rPr lang="fr-CH" smtClean="0"/>
              <a:t>13</a:t>
            </a:fld>
            <a:endParaRPr lang="fr-CH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Building and </a:t>
            </a:r>
            <a:r>
              <a:rPr lang="en-GB" dirty="0" err="1" smtClean="0"/>
              <a:t>expliciting</a:t>
            </a:r>
            <a:r>
              <a:rPr lang="en-GB" dirty="0" smtClean="0"/>
              <a:t> trust </a:t>
            </a:r>
            <a:r>
              <a:rPr lang="en-GB" dirty="0" smtClean="0"/>
              <a:t>with high-quality institutions in </a:t>
            </a:r>
            <a:r>
              <a:rPr lang="en-GB" dirty="0" smtClean="0"/>
              <a:t>an unstable risky world for dealing with: </a:t>
            </a:r>
          </a:p>
          <a:p>
            <a:r>
              <a:rPr lang="en-GB" dirty="0" smtClean="0"/>
              <a:t>Poverty, violence and corruption</a:t>
            </a:r>
          </a:p>
          <a:p>
            <a:r>
              <a:rPr lang="en-GB" dirty="0" smtClean="0"/>
              <a:t>Technological progress</a:t>
            </a:r>
          </a:p>
          <a:p>
            <a:r>
              <a:rPr lang="en-GB" dirty="0" smtClean="0"/>
              <a:t>Labour relations</a:t>
            </a:r>
          </a:p>
          <a:p>
            <a:r>
              <a:rPr lang="en-GB" dirty="0" smtClean="0"/>
              <a:t>Ideological </a:t>
            </a:r>
            <a:r>
              <a:rPr lang="en-GB" dirty="0" smtClean="0"/>
              <a:t>oppression </a:t>
            </a:r>
            <a:endParaRPr lang="en-GB" dirty="0" smtClean="0"/>
          </a:p>
          <a:p>
            <a:r>
              <a:rPr lang="en-GB" dirty="0" smtClean="0"/>
              <a:t>Instability and non-sustainability </a:t>
            </a:r>
          </a:p>
          <a:p>
            <a:r>
              <a:rPr lang="en-GB" dirty="0" smtClean="0"/>
              <a:t>Dialog between </a:t>
            </a:r>
            <a:r>
              <a:rPr lang="en-GB" dirty="0" smtClean="0"/>
              <a:t>Civilisations, </a:t>
            </a:r>
            <a:r>
              <a:rPr lang="en-GB" dirty="0" err="1" smtClean="0"/>
              <a:t>aso</a:t>
            </a:r>
            <a:r>
              <a:rPr lang="en-GB" dirty="0" smtClean="0"/>
              <a:t>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 </a:t>
            </a:r>
            <a:r>
              <a:rPr lang="en-GB" dirty="0" smtClean="0"/>
              <a:t>fact </a:t>
            </a:r>
            <a:r>
              <a:rPr lang="en-GB" dirty="0" smtClean="0"/>
              <a:t>well-designed institutions </a:t>
            </a:r>
            <a:r>
              <a:rPr lang="en-GB" dirty="0" smtClean="0"/>
              <a:t>create </a:t>
            </a:r>
            <a:r>
              <a:rPr lang="en-GB" dirty="0" smtClean="0"/>
              <a:t>qualitative </a:t>
            </a:r>
            <a:r>
              <a:rPr lang="en-GB" dirty="0" smtClean="0"/>
              <a:t>growth by reducing new risks, but their emergence is very </a:t>
            </a:r>
            <a:r>
              <a:rPr lang="en-GB" dirty="0" smtClean="0"/>
              <a:t>complex and details are important. 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74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6FA1-58A5-4979-8579-38B9772CD45B}" type="slidenum">
              <a:rPr lang="fr-CH" smtClean="0"/>
              <a:t>14</a:t>
            </a:fld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The consciousness of its own incompleteness is unique to mankind</a:t>
            </a:r>
          </a:p>
          <a:p>
            <a:r>
              <a:rPr lang="en-GB" dirty="0" smtClean="0"/>
              <a:t>Completing our society is an on-going endeavour </a:t>
            </a:r>
          </a:p>
          <a:p>
            <a:r>
              <a:rPr lang="en-GB" dirty="0" smtClean="0"/>
              <a:t>It requires sometimes (often) a crisis</a:t>
            </a:r>
          </a:p>
          <a:p>
            <a:r>
              <a:rPr lang="en-GB" dirty="0" smtClean="0"/>
              <a:t>A resilient society has high-quality institutions that support trust in incomplete </a:t>
            </a:r>
            <a:r>
              <a:rPr lang="en-GB" dirty="0" smtClean="0"/>
              <a:t>situations, including </a:t>
            </a:r>
            <a:r>
              <a:rPr lang="en-GB" dirty="0" smtClean="0"/>
              <a:t>in a crisis</a:t>
            </a:r>
          </a:p>
          <a:p>
            <a:r>
              <a:rPr lang="en-GB" dirty="0" smtClean="0"/>
              <a:t>Christ has given us the central guidelines for building high-quality institutions </a:t>
            </a:r>
          </a:p>
          <a:p>
            <a:r>
              <a:rPr lang="en-GB" dirty="0" smtClean="0"/>
              <a:t>The modern world needs those guidelines more than ever in face of technological progress, risk management, Big Brother and in a bipolar world.</a:t>
            </a:r>
          </a:p>
          <a:p>
            <a:r>
              <a:rPr lang="en-GB" dirty="0" smtClean="0"/>
              <a:t>This is an opportunity for the catholic </a:t>
            </a:r>
            <a:r>
              <a:rPr lang="en-GB" dirty="0" smtClean="0"/>
              <a:t>Church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516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Introduction</a:t>
            </a:r>
            <a:endParaRPr lang="fr-CH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12776"/>
            <a:ext cx="7556500" cy="4914900"/>
          </a:xfr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6FA1-58A5-4979-8579-38B9772CD45B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9594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mtClean="0"/>
              <a:t>Gödel incompleteness theorem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Existence theorem: if a system is logical, it has at least one auto-referential argument. </a:t>
            </a:r>
          </a:p>
          <a:p>
            <a:r>
              <a:rPr lang="en-GB" dirty="0" smtClean="0"/>
              <a:t>Valid for all sciences, </a:t>
            </a:r>
            <a:r>
              <a:rPr lang="en-GB" dirty="0" smtClean="0"/>
              <a:t>also all </a:t>
            </a:r>
            <a:r>
              <a:rPr lang="en-GB" dirty="0" smtClean="0"/>
              <a:t>theological arguments, all human beings, all human organisations, all political system, </a:t>
            </a:r>
            <a:r>
              <a:rPr lang="en-GB" dirty="0" err="1" smtClean="0"/>
              <a:t>aso</a:t>
            </a:r>
            <a:r>
              <a:rPr lang="en-GB" dirty="0" smtClean="0"/>
              <a:t>…, whatever the size of the system. </a:t>
            </a:r>
          </a:p>
          <a:p>
            <a:r>
              <a:rPr lang="en-GB" dirty="0" smtClean="0"/>
              <a:t>It is often the “original sin” of those systems. </a:t>
            </a:r>
          </a:p>
          <a:p>
            <a:r>
              <a:rPr lang="en-GB" dirty="0" smtClean="0"/>
              <a:t>Completeness for humans: Beauty, love, faith, trust, justice, creativity, empathy, hope, </a:t>
            </a:r>
            <a:r>
              <a:rPr lang="en-GB" dirty="0" err="1" smtClean="0"/>
              <a:t>aso</a:t>
            </a:r>
            <a:r>
              <a:rPr lang="en-GB" dirty="0" smtClean="0"/>
              <a:t>…, so always beyond the existing logical system. </a:t>
            </a:r>
          </a:p>
          <a:p>
            <a:r>
              <a:rPr lang="en-GB" dirty="0" smtClean="0"/>
              <a:t>This theorem has a wildly unutilized potential. </a:t>
            </a:r>
          </a:p>
          <a:p>
            <a:r>
              <a:rPr lang="en-GB" dirty="0" smtClean="0"/>
              <a:t>In economics: Homo </a:t>
            </a:r>
            <a:r>
              <a:rPr lang="en-GB" dirty="0" err="1" smtClean="0"/>
              <a:t>oeconomicus</a:t>
            </a:r>
            <a:r>
              <a:rPr lang="en-GB" dirty="0" smtClean="0"/>
              <a:t> and well-functioning complete markets. In fact the search for profits leads to </a:t>
            </a:r>
            <a:r>
              <a:rPr lang="en-GB" dirty="0" smtClean="0"/>
              <a:t>thinking </a:t>
            </a:r>
            <a:r>
              <a:rPr lang="en-GB" dirty="0" smtClean="0"/>
              <a:t>in only one way. 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6FA1-58A5-4979-8579-38B9772CD45B}" type="slidenum">
              <a:rPr lang="fr-CH" smtClean="0"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9275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Incompleteness and economics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Markets can not be complete, ever. </a:t>
            </a:r>
          </a:p>
          <a:p>
            <a:r>
              <a:rPr lang="en-GB" dirty="0" smtClean="0"/>
              <a:t>Sometimes markets can be completed: new instruments and </a:t>
            </a:r>
            <a:r>
              <a:rPr lang="en-GB" dirty="0" smtClean="0"/>
              <a:t>high-quality financial </a:t>
            </a:r>
            <a:r>
              <a:rPr lang="en-GB" dirty="0" smtClean="0"/>
              <a:t>institutions, in particular the powerful central banks. </a:t>
            </a:r>
          </a:p>
          <a:p>
            <a:r>
              <a:rPr lang="en-GB" dirty="0" smtClean="0"/>
              <a:t>Emergence of the risk society of </a:t>
            </a:r>
            <a:r>
              <a:rPr lang="en-GB" dirty="0" smtClean="0"/>
              <a:t>Ulrich Beck</a:t>
            </a:r>
            <a:r>
              <a:rPr lang="en-GB" dirty="0" smtClean="0"/>
              <a:t>, but also the technological bluff of </a:t>
            </a:r>
            <a:r>
              <a:rPr lang="en-GB" dirty="0" smtClean="0"/>
              <a:t>Jacques </a:t>
            </a:r>
            <a:r>
              <a:rPr lang="en-GB" dirty="0" err="1" smtClean="0"/>
              <a:t>Ellul</a:t>
            </a:r>
            <a:r>
              <a:rPr lang="en-GB" dirty="0" smtClean="0"/>
              <a:t>. </a:t>
            </a:r>
          </a:p>
          <a:p>
            <a:r>
              <a:rPr lang="en-GB" dirty="0" smtClean="0"/>
              <a:t>Economic agents are themselves incomplete and even irrational. Moral hazard and adverse selection are common.  </a:t>
            </a:r>
          </a:p>
          <a:p>
            <a:r>
              <a:rPr lang="en-GB" dirty="0" smtClean="0"/>
              <a:t>Not everything can be </a:t>
            </a:r>
            <a:r>
              <a:rPr lang="en-GB" dirty="0" smtClean="0"/>
              <a:t>exchanged on markets</a:t>
            </a:r>
            <a:endParaRPr lang="en-GB" dirty="0" smtClean="0"/>
          </a:p>
          <a:p>
            <a:r>
              <a:rPr lang="en-GB" dirty="0" smtClean="0"/>
              <a:t>Paul Dembinski</a:t>
            </a:r>
            <a:r>
              <a:rPr lang="en-GB" dirty="0" smtClean="0"/>
              <a:t>: the unquantifiable and altruism 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6FA1-58A5-4979-8579-38B9772CD45B}" type="slidenum">
              <a:rPr lang="fr-CH" smtClean="0"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4021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</a:t>
            </a:r>
            <a:r>
              <a:rPr lang="en-GB" dirty="0" smtClean="0"/>
              <a:t>ncompleteness and financial crisis </a:t>
            </a:r>
            <a:endParaRPr lang="en-GB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412776"/>
            <a:ext cx="5286896" cy="3873732"/>
          </a:xfr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6FA1-58A5-4979-8579-38B9772CD45B}" type="slidenum">
              <a:rPr lang="fr-CH" smtClean="0"/>
              <a:t>5</a:t>
            </a:fld>
            <a:endParaRPr lang="fr-CH"/>
          </a:p>
        </p:txBody>
      </p:sp>
      <p:sp>
        <p:nvSpPr>
          <p:cNvPr id="6" name="ZoneTexte 5"/>
          <p:cNvSpPr txBox="1"/>
          <p:nvPr/>
        </p:nvSpPr>
        <p:spPr>
          <a:xfrm>
            <a:off x="899592" y="5805264"/>
            <a:ext cx="8504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3200" dirty="0" smtClean="0"/>
              <a:t>The first </a:t>
            </a:r>
            <a:r>
              <a:rPr lang="fr-CH" sz="3200" dirty="0" err="1" smtClean="0"/>
              <a:t>financial</a:t>
            </a:r>
            <a:r>
              <a:rPr lang="fr-CH" sz="3200" dirty="0" smtClean="0"/>
              <a:t> </a:t>
            </a:r>
            <a:r>
              <a:rPr lang="fr-CH" sz="3200" dirty="0" err="1" smtClean="0"/>
              <a:t>crisis</a:t>
            </a:r>
            <a:r>
              <a:rPr lang="fr-CH" sz="3200" dirty="0" smtClean="0"/>
              <a:t>: the Babel </a:t>
            </a:r>
            <a:r>
              <a:rPr lang="fr-CH" sz="3200" dirty="0" err="1" smtClean="0"/>
              <a:t>tower</a:t>
            </a:r>
            <a:r>
              <a:rPr lang="fr-CH" sz="3200" dirty="0" smtClean="0"/>
              <a:t> (</a:t>
            </a:r>
            <a:r>
              <a:rPr lang="fr-CH" sz="3200" dirty="0" err="1" smtClean="0"/>
              <a:t>gen</a:t>
            </a:r>
            <a:r>
              <a:rPr lang="fr-CH" sz="3200" dirty="0" smtClean="0"/>
              <a:t>. 11)</a:t>
            </a:r>
            <a:endParaRPr lang="fr-CH" sz="3200" dirty="0"/>
          </a:p>
        </p:txBody>
      </p:sp>
    </p:spTree>
    <p:extLst>
      <p:ext uri="{BB962C8B-B14F-4D97-AF65-F5344CB8AC3E}">
        <p14:creationId xmlns:p14="http://schemas.microsoft.com/office/powerpoint/2010/main" val="414021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Incompleteness and financial crisis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first historically recorded financial crisis in 1343: the default of Edward </a:t>
            </a:r>
            <a:r>
              <a:rPr lang="en-GB" dirty="0" smtClean="0"/>
              <a:t>III of </a:t>
            </a:r>
            <a:r>
              <a:rPr lang="en-GB" dirty="0" smtClean="0"/>
              <a:t>England </a:t>
            </a:r>
          </a:p>
          <a:p>
            <a:r>
              <a:rPr lang="en-GB" dirty="0" smtClean="0"/>
              <a:t>800 years of financial follies later, always with the certainty that </a:t>
            </a:r>
            <a:r>
              <a:rPr lang="en-GB" dirty="0" smtClean="0"/>
              <a:t>“This </a:t>
            </a:r>
            <a:r>
              <a:rPr lang="en-GB" dirty="0" smtClean="0"/>
              <a:t>time is different”: </a:t>
            </a:r>
          </a:p>
          <a:p>
            <a:pPr lvl="1"/>
            <a:r>
              <a:rPr lang="en-GB" dirty="0" smtClean="0"/>
              <a:t>The subprime crisis in 2008</a:t>
            </a:r>
          </a:p>
          <a:p>
            <a:pPr lvl="1"/>
            <a:r>
              <a:rPr lang="en-GB" dirty="0" smtClean="0"/>
              <a:t>The European debt crisis in 2010</a:t>
            </a:r>
          </a:p>
          <a:p>
            <a:r>
              <a:rPr lang="en-GB" dirty="0" smtClean="0"/>
              <a:t>The structure of all financial crisis: 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6FA1-58A5-4979-8579-38B9772CD45B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4021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Incompleteness and financial crisis 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6FA1-58A5-4979-8579-38B9772CD45B}" type="slidenum">
              <a:rPr lang="fr-CH" smtClean="0"/>
              <a:t>7</a:t>
            </a:fld>
            <a:endParaRPr lang="fr-CH"/>
          </a:p>
        </p:txBody>
      </p:sp>
      <p:sp>
        <p:nvSpPr>
          <p:cNvPr id="5" name="ZoneTexte 4"/>
          <p:cNvSpPr txBox="1"/>
          <p:nvPr/>
        </p:nvSpPr>
        <p:spPr>
          <a:xfrm>
            <a:off x="972669" y="4760277"/>
            <a:ext cx="3456384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CH" dirty="0" err="1" smtClean="0"/>
              <a:t>Incomplete</a:t>
            </a:r>
            <a:r>
              <a:rPr lang="fr-CH" dirty="0" smtClean="0"/>
              <a:t> </a:t>
            </a:r>
            <a:r>
              <a:rPr lang="fr-CH" dirty="0" err="1" smtClean="0"/>
              <a:t>measures</a:t>
            </a:r>
            <a:r>
              <a:rPr lang="fr-CH" dirty="0" smtClean="0"/>
              <a:t> of </a:t>
            </a:r>
            <a:r>
              <a:rPr lang="fr-CH" dirty="0" err="1" smtClean="0"/>
              <a:t>quality</a:t>
            </a:r>
            <a:r>
              <a:rPr lang="fr-CH" dirty="0" smtClean="0"/>
              <a:t>, </a:t>
            </a:r>
            <a:br>
              <a:rPr lang="fr-CH" dirty="0" smtClean="0"/>
            </a:br>
            <a:r>
              <a:rPr lang="fr-CH" dirty="0" err="1" smtClean="0"/>
              <a:t>so</a:t>
            </a:r>
            <a:r>
              <a:rPr lang="fr-CH" dirty="0" smtClean="0"/>
              <a:t> of </a:t>
            </a:r>
            <a:r>
              <a:rPr lang="fr-CH" dirty="0" err="1" smtClean="0"/>
              <a:t>risks</a:t>
            </a:r>
            <a:endParaRPr lang="fr-CH" dirty="0"/>
          </a:p>
        </p:txBody>
      </p:sp>
      <p:sp>
        <p:nvSpPr>
          <p:cNvPr id="6" name="ZoneTexte 5"/>
          <p:cNvSpPr txBox="1"/>
          <p:nvPr/>
        </p:nvSpPr>
        <p:spPr>
          <a:xfrm>
            <a:off x="971600" y="1916832"/>
            <a:ext cx="3456384" cy="92333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CH" dirty="0" err="1" smtClean="0"/>
              <a:t>Incomplete</a:t>
            </a:r>
            <a:r>
              <a:rPr lang="fr-CH" dirty="0" smtClean="0"/>
              <a:t> </a:t>
            </a:r>
            <a:r>
              <a:rPr lang="fr-CH" dirty="0" err="1" smtClean="0"/>
              <a:t>markets</a:t>
            </a:r>
            <a:r>
              <a:rPr lang="fr-CH" dirty="0" smtClean="0"/>
              <a:t>, </a:t>
            </a:r>
            <a:br>
              <a:rPr lang="fr-CH" dirty="0" smtClean="0"/>
            </a:br>
            <a:r>
              <a:rPr lang="fr-CH" dirty="0" err="1" smtClean="0"/>
              <a:t>especially</a:t>
            </a:r>
            <a:r>
              <a:rPr lang="fr-CH" dirty="0" smtClean="0"/>
              <a:t> for </a:t>
            </a:r>
            <a:r>
              <a:rPr lang="fr-CH" dirty="0" err="1" smtClean="0"/>
              <a:t>quality</a:t>
            </a:r>
            <a:r>
              <a:rPr lang="fr-CH" dirty="0" smtClean="0"/>
              <a:t> and new </a:t>
            </a:r>
            <a:r>
              <a:rPr lang="fr-CH" dirty="0" err="1" smtClean="0"/>
              <a:t>risks</a:t>
            </a:r>
            <a:endParaRPr lang="fr-CH" dirty="0" smtClean="0"/>
          </a:p>
          <a:p>
            <a:r>
              <a:rPr lang="fr-CH" dirty="0" smtClean="0"/>
              <a:t>And </a:t>
            </a:r>
            <a:r>
              <a:rPr lang="fr-CH" dirty="0" err="1" smtClean="0"/>
              <a:t>so</a:t>
            </a:r>
            <a:r>
              <a:rPr lang="fr-CH" dirty="0" smtClean="0"/>
              <a:t> </a:t>
            </a:r>
            <a:r>
              <a:rPr lang="fr-CH" dirty="0" err="1" smtClean="0"/>
              <a:t>unmanaged</a:t>
            </a:r>
            <a:r>
              <a:rPr lang="fr-CH" dirty="0" smtClean="0"/>
              <a:t> </a:t>
            </a:r>
            <a:r>
              <a:rPr lang="fr-CH" dirty="0" err="1" smtClean="0"/>
              <a:t>risks</a:t>
            </a:r>
            <a:r>
              <a:rPr lang="fr-CH" smtClean="0"/>
              <a:t> </a:t>
            </a:r>
            <a:endParaRPr lang="fr-CH" dirty="0"/>
          </a:p>
        </p:txBody>
      </p:sp>
      <p:sp>
        <p:nvSpPr>
          <p:cNvPr id="7" name="ZoneTexte 6"/>
          <p:cNvSpPr txBox="1"/>
          <p:nvPr/>
        </p:nvSpPr>
        <p:spPr>
          <a:xfrm>
            <a:off x="5533502" y="1953956"/>
            <a:ext cx="2436564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H" dirty="0" smtClean="0"/>
              <a:t>Financial and </a:t>
            </a:r>
            <a:r>
              <a:rPr lang="fr-CH" dirty="0" err="1" smtClean="0"/>
              <a:t>economic</a:t>
            </a:r>
            <a:r>
              <a:rPr lang="fr-CH" dirty="0" smtClean="0"/>
              <a:t> </a:t>
            </a:r>
            <a:br>
              <a:rPr lang="fr-CH" dirty="0" smtClean="0"/>
            </a:br>
            <a:r>
              <a:rPr lang="fr-CH" dirty="0" err="1" smtClean="0"/>
              <a:t>multiplicator</a:t>
            </a:r>
            <a:endParaRPr lang="fr-CH" dirty="0"/>
          </a:p>
        </p:txBody>
      </p:sp>
      <p:sp>
        <p:nvSpPr>
          <p:cNvPr id="8" name="ZoneTexte 7"/>
          <p:cNvSpPr txBox="1"/>
          <p:nvPr/>
        </p:nvSpPr>
        <p:spPr>
          <a:xfrm>
            <a:off x="3104374" y="3424073"/>
            <a:ext cx="2763770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H" dirty="0" smtClean="0"/>
              <a:t>Innovations in a </a:t>
            </a:r>
            <a:r>
              <a:rPr lang="fr-CH" dirty="0" err="1" smtClean="0"/>
              <a:t>wide</a:t>
            </a:r>
            <a:r>
              <a:rPr lang="fr-CH" dirty="0" smtClean="0"/>
              <a:t> </a:t>
            </a:r>
            <a:r>
              <a:rPr lang="fr-CH" dirty="0" err="1" smtClean="0"/>
              <a:t>sense</a:t>
            </a:r>
            <a:endParaRPr lang="fr-CH" dirty="0"/>
          </a:p>
        </p:txBody>
      </p:sp>
      <p:sp>
        <p:nvSpPr>
          <p:cNvPr id="9" name="ZoneTexte 8"/>
          <p:cNvSpPr txBox="1"/>
          <p:nvPr/>
        </p:nvSpPr>
        <p:spPr>
          <a:xfrm>
            <a:off x="5868144" y="4760277"/>
            <a:ext cx="2101922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H" dirty="0" smtClean="0"/>
              <a:t>Not </a:t>
            </a:r>
            <a:r>
              <a:rPr lang="fr-CH" dirty="0" err="1" smtClean="0"/>
              <a:t>resilient</a:t>
            </a:r>
            <a:r>
              <a:rPr lang="fr-CH" dirty="0" smtClean="0"/>
              <a:t> society </a:t>
            </a:r>
            <a:br>
              <a:rPr lang="fr-CH" dirty="0" smtClean="0"/>
            </a:br>
            <a:r>
              <a:rPr lang="fr-CH" dirty="0" smtClean="0"/>
              <a:t>and/or </a:t>
            </a:r>
            <a:r>
              <a:rPr lang="fr-CH" dirty="0" err="1" smtClean="0"/>
              <a:t>economy</a:t>
            </a:r>
            <a:endParaRPr lang="fr-CH" dirty="0"/>
          </a:p>
        </p:txBody>
      </p:sp>
      <p:cxnSp>
        <p:nvCxnSpPr>
          <p:cNvPr id="11" name="Connecteur droit avec flèche 10"/>
          <p:cNvCxnSpPr/>
          <p:nvPr/>
        </p:nvCxnSpPr>
        <p:spPr>
          <a:xfrm flipH="1">
            <a:off x="3635896" y="3933056"/>
            <a:ext cx="504056" cy="720080"/>
          </a:xfrm>
          <a:prstGeom prst="straightConnector1">
            <a:avLst/>
          </a:prstGeom>
          <a:ln w="95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èche droite 12"/>
          <p:cNvSpPr/>
          <p:nvPr/>
        </p:nvSpPr>
        <p:spPr>
          <a:xfrm flipV="1">
            <a:off x="4486259" y="2277122"/>
            <a:ext cx="877829" cy="101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vers le bas 13"/>
          <p:cNvSpPr/>
          <p:nvPr/>
        </p:nvSpPr>
        <p:spPr>
          <a:xfrm>
            <a:off x="6751784" y="2840162"/>
            <a:ext cx="167321" cy="18129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Flèche droite 14"/>
          <p:cNvSpPr/>
          <p:nvPr/>
        </p:nvSpPr>
        <p:spPr>
          <a:xfrm rot="10800000">
            <a:off x="4486259" y="4976301"/>
            <a:ext cx="1237869" cy="1071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Flèche vers le bas 15"/>
          <p:cNvSpPr/>
          <p:nvPr/>
        </p:nvSpPr>
        <p:spPr>
          <a:xfrm rot="10800000">
            <a:off x="1967342" y="2924944"/>
            <a:ext cx="156386" cy="17281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4021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Resilience as a response to Job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6FA1-58A5-4979-8579-38B9772CD45B}" type="slidenum">
              <a:rPr lang="fr-CH" smtClean="0"/>
              <a:t>8</a:t>
            </a:fld>
            <a:endParaRPr lang="fr-CH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196752"/>
            <a:ext cx="5943600" cy="4457700"/>
          </a:xfrm>
        </p:spPr>
      </p:pic>
      <p:sp>
        <p:nvSpPr>
          <p:cNvPr id="7" name="ZoneTexte 6"/>
          <p:cNvSpPr txBox="1"/>
          <p:nvPr/>
        </p:nvSpPr>
        <p:spPr>
          <a:xfrm>
            <a:off x="313237" y="5780782"/>
            <a:ext cx="830785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The Book of Job was written during the captivity </a:t>
            </a:r>
            <a:br>
              <a:rPr lang="en-GB" sz="3200" dirty="0" smtClean="0"/>
            </a:br>
            <a:r>
              <a:rPr lang="en-GB" sz="3200" dirty="0"/>
              <a:t>i</a:t>
            </a:r>
            <a:r>
              <a:rPr lang="en-GB" sz="3200" dirty="0" smtClean="0"/>
              <a:t>n</a:t>
            </a:r>
            <a:r>
              <a:rPr lang="en-GB" sz="3200" dirty="0" smtClean="0"/>
              <a:t> </a:t>
            </a:r>
            <a:r>
              <a:rPr lang="en-GB" sz="3200" dirty="0" err="1" smtClean="0"/>
              <a:t>Babylone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4021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Resilience as a response to Job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Instability is unavoidable in human evolution</a:t>
            </a:r>
          </a:p>
          <a:p>
            <a:r>
              <a:rPr lang="en-GB" dirty="0" smtClean="0"/>
              <a:t>Respect of the law is not going to save us </a:t>
            </a:r>
          </a:p>
          <a:p>
            <a:r>
              <a:rPr lang="en-GB" dirty="0" smtClean="0"/>
              <a:t>Globalization neither </a:t>
            </a:r>
          </a:p>
          <a:p>
            <a:r>
              <a:rPr lang="en-GB" dirty="0" smtClean="0"/>
              <a:t>But the high-quality of institutions might and should help us :</a:t>
            </a:r>
          </a:p>
          <a:p>
            <a:pPr lvl="1"/>
            <a:r>
              <a:rPr lang="en-GB" dirty="0" smtClean="0"/>
              <a:t>Preventing crisis</a:t>
            </a:r>
          </a:p>
          <a:p>
            <a:pPr lvl="1"/>
            <a:r>
              <a:rPr lang="en-GB" dirty="0" smtClean="0"/>
              <a:t>Extending Knowledge</a:t>
            </a:r>
          </a:p>
          <a:p>
            <a:pPr lvl="1"/>
            <a:r>
              <a:rPr lang="en-GB" dirty="0" smtClean="0"/>
              <a:t>Reallocating property rights and </a:t>
            </a:r>
            <a:r>
              <a:rPr lang="en-GB" dirty="0" smtClean="0"/>
              <a:t>incentives quickly</a:t>
            </a:r>
            <a:endParaRPr lang="en-GB" dirty="0" smtClean="0"/>
          </a:p>
          <a:p>
            <a:pPr lvl="1"/>
            <a:r>
              <a:rPr lang="en-GB" dirty="0" smtClean="0"/>
              <a:t>Easing the adaptation process </a:t>
            </a:r>
          </a:p>
          <a:p>
            <a:pPr lvl="1"/>
            <a:r>
              <a:rPr lang="en-GB" dirty="0" smtClean="0"/>
              <a:t>Learning the true lessons of a crisis and creating new institutions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6FA1-58A5-4979-8579-38B9772CD45B}" type="slidenum">
              <a:rPr lang="fr-CH" smtClean="0"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0313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656</Words>
  <Application>Microsoft Office PowerPoint</Application>
  <PresentationFormat>Affichage à l'écran (4:3)</PresentationFormat>
  <Paragraphs>87</Paragraphs>
  <Slides>14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Incompleteness and Resilience  A presentation for the XXVIII Colloquium of the IACST</vt:lpstr>
      <vt:lpstr>Introduction</vt:lpstr>
      <vt:lpstr>Gödel incompleteness theorem</vt:lpstr>
      <vt:lpstr>Incompleteness and economics</vt:lpstr>
      <vt:lpstr>Incompleteness and financial crisis </vt:lpstr>
      <vt:lpstr>Incompleteness and financial crisis</vt:lpstr>
      <vt:lpstr>Incompleteness and financial crisis </vt:lpstr>
      <vt:lpstr>Resilience as a response to Job</vt:lpstr>
      <vt:lpstr>Resilience as a response to Job</vt:lpstr>
      <vt:lpstr>Institutions and incompleteness</vt:lpstr>
      <vt:lpstr>Institutions and incompleteness</vt:lpstr>
      <vt:lpstr>Institutions and incompleteness</vt:lpstr>
      <vt:lpstr>Institutions and social problems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Incompleteness and resilience  A presentation for the XXVIII Colloque of the IACST</dc:title>
  <dc:creator>Petit Prince</dc:creator>
  <cp:lastModifiedBy>Marc Surchat</cp:lastModifiedBy>
  <cp:revision>24</cp:revision>
  <dcterms:created xsi:type="dcterms:W3CDTF">2014-08-28T14:40:06Z</dcterms:created>
  <dcterms:modified xsi:type="dcterms:W3CDTF">2014-09-02T10:14:38Z</dcterms:modified>
</cp:coreProperties>
</file>